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notesMasterIdLst>
    <p:notesMasterId r:id="rId20"/>
  </p:notesMasterIdLst>
  <p:handoutMasterIdLst>
    <p:handoutMasterId r:id="rId21"/>
  </p:handoutMasterIdLst>
  <p:sldIdLst>
    <p:sldId id="256" r:id="rId2"/>
    <p:sldId id="317" r:id="rId3"/>
    <p:sldId id="328" r:id="rId4"/>
    <p:sldId id="313" r:id="rId5"/>
    <p:sldId id="331" r:id="rId6"/>
    <p:sldId id="329" r:id="rId7"/>
    <p:sldId id="308" r:id="rId8"/>
    <p:sldId id="330" r:id="rId9"/>
    <p:sldId id="314" r:id="rId10"/>
    <p:sldId id="323" r:id="rId11"/>
    <p:sldId id="275" r:id="rId12"/>
    <p:sldId id="273" r:id="rId13"/>
    <p:sldId id="311" r:id="rId14"/>
    <p:sldId id="290" r:id="rId15"/>
    <p:sldId id="326" r:id="rId16"/>
    <p:sldId id="327" r:id="rId17"/>
    <p:sldId id="324" r:id="rId18"/>
    <p:sldId id="288" r:id="rId1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202D"/>
    <a:srgbClr val="7C1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98" autoAdjust="0"/>
    <p:restoredTop sz="76768" autoAdjust="0"/>
  </p:normalViewPr>
  <p:slideViewPr>
    <p:cSldViewPr snapToGrid="0">
      <p:cViewPr varScale="1">
        <p:scale>
          <a:sx n="120" d="100"/>
          <a:sy n="120" d="100"/>
        </p:scale>
        <p:origin x="176" y="9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09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559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A1395D-C87D-4BCF-8305-D4107EF8EDC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47A50C8-8227-4957-AA89-451B8E89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2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sz="3200" dirty="0"/>
              <a:t>New</a:t>
            </a:r>
            <a:r>
              <a:rPr lang="en-US" sz="3200" baseline="0" dirty="0"/>
              <a:t> cases in Sierra Leone, Guinea, Liberia</a:t>
            </a:r>
          </a:p>
          <a:p>
            <a:pPr marL="0" indent="0">
              <a:buFont typeface="Arial"/>
              <a:buNone/>
            </a:pPr>
            <a:r>
              <a:rPr lang="en-US" sz="3200" dirty="0"/>
              <a:t>9177 total case fatalities </a:t>
            </a:r>
          </a:p>
          <a:p>
            <a:pPr marL="0" indent="0">
              <a:buFont typeface="Arial"/>
              <a:buNone/>
            </a:pPr>
            <a:r>
              <a:rPr lang="en-US" sz="3200" dirty="0"/>
              <a:t>488 healthcare worker deaths in West Africa</a:t>
            </a:r>
            <a:r>
              <a:rPr lang="en-US" sz="3200" baseline="0" dirty="0"/>
              <a:t> </a:t>
            </a:r>
            <a:r>
              <a:rPr lang="en-US" sz="3200" dirty="0"/>
              <a:t>(as of Feb 8, 2015) (WHO, 2015)</a:t>
            </a:r>
          </a:p>
          <a:p>
            <a:pPr marL="0" indent="0">
              <a:buFont typeface="Arial"/>
              <a:buNone/>
            </a:pPr>
            <a:r>
              <a:rPr lang="en-US" sz="3200" dirty="0"/>
              <a:t>24 evacuated</a:t>
            </a:r>
            <a:r>
              <a:rPr lang="en-US" sz="3200" baseline="0" dirty="0"/>
              <a:t> to U.S., Europe</a:t>
            </a:r>
          </a:p>
          <a:p>
            <a:pPr marL="0" indent="0">
              <a:buFont typeface="Arial"/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r>
              <a:rPr lang="en-US" sz="3200" baseline="0" dirty="0"/>
              <a:t>UNMC</a:t>
            </a:r>
          </a:p>
          <a:p>
            <a:pPr marL="457200" indent="-457200">
              <a:buFont typeface="Arial"/>
              <a:buChar char="•"/>
            </a:pPr>
            <a:r>
              <a:rPr lang="en-US" sz="3200" baseline="0" dirty="0"/>
              <a:t>3 confirmed with EBOV</a:t>
            </a:r>
          </a:p>
          <a:p>
            <a:pPr marL="457200" indent="-457200">
              <a:buFont typeface="Arial"/>
              <a:buChar char="•"/>
            </a:pPr>
            <a:r>
              <a:rPr lang="en-US" sz="3200" baseline="0" dirty="0"/>
              <a:t>2 high-risk exposures transports</a:t>
            </a:r>
          </a:p>
          <a:p>
            <a:pPr marL="457200" indent="-457200">
              <a:buFont typeface="Arial"/>
              <a:buChar char="•"/>
            </a:pPr>
            <a:r>
              <a:rPr lang="en-US" sz="3200" baseline="0" dirty="0"/>
              <a:t>= 5 total HCW evacuations from West Africa</a:t>
            </a:r>
            <a:endParaRPr lang="en-US" sz="3200" dirty="0"/>
          </a:p>
          <a:p>
            <a:pPr marL="457200" lvl="1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F72E-BF35-43EF-BE26-07277DEF33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0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A50C8-8227-4957-AA89-451B8E8910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93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NBU was a collaborative effort between NE DHHS and NE Medicine.  Local</a:t>
            </a:r>
            <a:r>
              <a:rPr lang="en-US" baseline="0" dirty="0"/>
              <a:t> public health in Douglas County was at the table for the development of protocols ton activate the unit and the plans for activation included notification of local public health.</a:t>
            </a:r>
          </a:p>
          <a:p>
            <a:r>
              <a:rPr lang="en-US" dirty="0"/>
              <a:t>Planning for a potential Ebola response kicked into high gear following transport of the first two</a:t>
            </a:r>
            <a:r>
              <a:rPr lang="en-US" baseline="0" dirty="0"/>
              <a:t> patients to Emory and the U.S. State Department visit to NBU</a:t>
            </a:r>
          </a:p>
          <a:p>
            <a:r>
              <a:rPr lang="en-US" baseline="0" dirty="0"/>
              <a:t>DCHD tested the hotline</a:t>
            </a:r>
          </a:p>
          <a:p>
            <a:r>
              <a:rPr lang="en-US" baseline="0" dirty="0"/>
              <a:t>Developed protocols in advance of most CDC guidance</a:t>
            </a:r>
          </a:p>
          <a:p>
            <a:r>
              <a:rPr lang="en-US" baseline="0" dirty="0"/>
              <a:t>Assured, in coordination with NE DHHS and NPHL that testing and specimen transport protocols were in place and understood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D7451-5BCC-46C8-9542-3AFC9EFF87F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07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NBU was a collaborative effort between NE DHHS and NE Medicine.  Local</a:t>
            </a:r>
            <a:r>
              <a:rPr lang="en-US" baseline="0" dirty="0"/>
              <a:t> public health in Douglas County was at the table for the development of protocols ton activate the unit and the plans for activation included notification of local public health.</a:t>
            </a:r>
          </a:p>
          <a:p>
            <a:r>
              <a:rPr lang="en-US" dirty="0"/>
              <a:t>Planning for a potential Ebola response kicked into high gear following transport of the first two</a:t>
            </a:r>
            <a:r>
              <a:rPr lang="en-US" baseline="0" dirty="0"/>
              <a:t> patients to Emory and the U.S. State Department visit to NBU</a:t>
            </a:r>
          </a:p>
          <a:p>
            <a:r>
              <a:rPr lang="en-US" baseline="0" dirty="0"/>
              <a:t>DCHD tested the hotline</a:t>
            </a:r>
          </a:p>
          <a:p>
            <a:r>
              <a:rPr lang="en-US" baseline="0" dirty="0"/>
              <a:t>Developed protocols in advance of most CDC guidance</a:t>
            </a:r>
          </a:p>
          <a:p>
            <a:r>
              <a:rPr lang="en-US" baseline="0" dirty="0"/>
              <a:t>Assured, in coordination with NE DHHS and NPHL that testing and specimen transport protocols were in place and understood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A50C8-8227-4957-AA89-451B8E8910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15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Draping procedure</a:t>
            </a:r>
          </a:p>
          <a:p>
            <a:endParaRPr lang="en-US" dirty="0"/>
          </a:p>
          <a:p>
            <a:r>
              <a:rPr lang="en-US" baseline="0" dirty="0"/>
              <a:t>Driver isolated from back compartment</a:t>
            </a:r>
          </a:p>
          <a:p>
            <a:r>
              <a:rPr lang="en-US" baseline="0" dirty="0"/>
              <a:t>Privacy drape</a:t>
            </a:r>
          </a:p>
          <a:p>
            <a:endParaRPr lang="en-US" baseline="0" dirty="0"/>
          </a:p>
          <a:p>
            <a:r>
              <a:rPr lang="en-US" baseline="0" dirty="0"/>
              <a:t>Facility transport</a:t>
            </a:r>
          </a:p>
          <a:p>
            <a:pPr marL="342900" indent="-342900">
              <a:lnSpc>
                <a:spcPct val="100000"/>
              </a:lnSpc>
              <a:spcAft>
                <a:spcPts val="200"/>
              </a:spcAft>
              <a:buFont typeface="Arial"/>
              <a:buChar char="•"/>
            </a:pPr>
            <a:r>
              <a:rPr lang="en-US" sz="2800" dirty="0"/>
              <a:t>Transport team </a:t>
            </a:r>
          </a:p>
          <a:p>
            <a:pPr marL="1085850" lvl="1" indent="-342900">
              <a:lnSpc>
                <a:spcPct val="100000"/>
              </a:lnSpc>
              <a:spcAft>
                <a:spcPts val="200"/>
              </a:spcAft>
              <a:buFont typeface="Arial"/>
              <a:buChar char="•"/>
            </a:pPr>
            <a:r>
              <a:rPr lang="en-US" sz="2800" dirty="0"/>
              <a:t>Hospital, EMS, blended team</a:t>
            </a:r>
          </a:p>
          <a:p>
            <a:pPr marL="342900" indent="-342900">
              <a:lnSpc>
                <a:spcPct val="100000"/>
              </a:lnSpc>
              <a:spcAft>
                <a:spcPts val="2000"/>
              </a:spcAft>
              <a:buFont typeface="Arial"/>
              <a:buChar char="•"/>
            </a:pPr>
            <a:r>
              <a:rPr lang="en-US" sz="2800" dirty="0"/>
              <a:t>Site and route of entry into facility</a:t>
            </a:r>
          </a:p>
          <a:p>
            <a:pPr marL="342900" indent="-342900">
              <a:lnSpc>
                <a:spcPct val="100000"/>
              </a:lnSpc>
              <a:spcAft>
                <a:spcPts val="2000"/>
              </a:spcAft>
              <a:buFont typeface="Arial"/>
              <a:buChar char="•"/>
            </a:pPr>
            <a:r>
              <a:rPr lang="en-US" sz="2800" dirty="0"/>
              <a:t>Security</a:t>
            </a:r>
          </a:p>
          <a:p>
            <a:pPr marL="342900" indent="-342900">
              <a:lnSpc>
                <a:spcPct val="100000"/>
              </a:lnSpc>
              <a:spcAft>
                <a:spcPts val="2000"/>
              </a:spcAft>
              <a:buFont typeface="Arial"/>
              <a:buChar char="•"/>
            </a:pPr>
            <a:r>
              <a:rPr lang="en-US" sz="2800" dirty="0"/>
              <a:t>Environmental disinfection</a:t>
            </a:r>
          </a:p>
          <a:p>
            <a:endParaRPr lang="en-US" baseline="0" dirty="0"/>
          </a:p>
          <a:p>
            <a:r>
              <a:rPr lang="en-US" dirty="0">
                <a:latin typeface="Arial" charset="0"/>
                <a:cs typeface="Arial" charset="0"/>
              </a:rPr>
              <a:t>U.S. Department of State</a:t>
            </a:r>
          </a:p>
          <a:p>
            <a:r>
              <a:rPr lang="en-US" dirty="0">
                <a:latin typeface="Arial" charset="0"/>
                <a:cs typeface="Arial" charset="0"/>
              </a:rPr>
              <a:t>Nebraska State Patrol</a:t>
            </a:r>
          </a:p>
          <a:p>
            <a:r>
              <a:rPr lang="en-US" dirty="0">
                <a:latin typeface="Arial" charset="0"/>
                <a:cs typeface="Arial" charset="0"/>
              </a:rPr>
              <a:t>Omaha Police Department</a:t>
            </a:r>
          </a:p>
          <a:p>
            <a:r>
              <a:rPr lang="en-US" dirty="0">
                <a:latin typeface="Arial" charset="0"/>
                <a:cs typeface="Arial" charset="0"/>
              </a:rPr>
              <a:t>U.S. Federal Bureau of Investigation</a:t>
            </a:r>
          </a:p>
          <a:p>
            <a:r>
              <a:rPr lang="en-US" dirty="0">
                <a:latin typeface="Arial" charset="0"/>
                <a:cs typeface="Arial" charset="0"/>
              </a:rPr>
              <a:t>Nebraska Division of Public Health</a:t>
            </a:r>
          </a:p>
          <a:p>
            <a:r>
              <a:rPr lang="en-US" dirty="0">
                <a:latin typeface="Arial" charset="0"/>
                <a:cs typeface="Arial" charset="0"/>
              </a:rPr>
              <a:t>County Emergency Management</a:t>
            </a:r>
          </a:p>
          <a:p>
            <a:r>
              <a:rPr lang="en-US" dirty="0">
                <a:latin typeface="Arial" charset="0"/>
                <a:cs typeface="Arial" charset="0"/>
              </a:rPr>
              <a:t>Nebraska Medical Center Security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F72E-BF35-43EF-BE26-07277DEF33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7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BCU personnel PPE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err="1"/>
              <a:t>Tychem</a:t>
            </a:r>
            <a:r>
              <a:rPr lang="en-US" baseline="0" dirty="0"/>
              <a:t> suit and PAPR – Level III</a:t>
            </a:r>
          </a:p>
          <a:p>
            <a:r>
              <a:rPr lang="en-US" baseline="0" dirty="0"/>
              <a:t>Patient isolation – isopod</a:t>
            </a:r>
          </a:p>
          <a:p>
            <a:endParaRPr lang="en-US" dirty="0"/>
          </a:p>
          <a:p>
            <a:r>
              <a:rPr lang="en-US" baseline="0" dirty="0"/>
              <a:t>Appropriate PPE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err="1"/>
              <a:t>Tychem</a:t>
            </a:r>
            <a:r>
              <a:rPr lang="en-US" baseline="0" dirty="0"/>
              <a:t> suit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Full face respirator (Panther – bio/</a:t>
            </a:r>
            <a:r>
              <a:rPr lang="en-US" baseline="0" dirty="0" err="1"/>
              <a:t>chem</a:t>
            </a:r>
            <a:r>
              <a:rPr lang="en-US" baseline="0" dirty="0"/>
              <a:t>? look up name)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Gloves/booties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8DF51-6665-6542-87FC-4ABD994AF3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35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F48F3-0334-CD4F-A707-D1C131A69BE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2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r>
              <a:rPr lang="en-US" baseline="0" dirty="0"/>
              <a:t>Cab wipe down</a:t>
            </a:r>
          </a:p>
          <a:p>
            <a:r>
              <a:rPr lang="en-US" baseline="0" dirty="0"/>
              <a:t>Wrap plastic draping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Autoclaved – Cat B waste stream</a:t>
            </a:r>
          </a:p>
          <a:p>
            <a:r>
              <a:rPr lang="en-US" baseline="0" dirty="0"/>
              <a:t>Full bleach wipe down (2x)</a:t>
            </a:r>
          </a:p>
          <a:p>
            <a:r>
              <a:rPr lang="en-US" baseline="0" dirty="0"/>
              <a:t>UVGI</a:t>
            </a:r>
          </a:p>
          <a:p>
            <a:r>
              <a:rPr lang="en-US" baseline="0" dirty="0"/>
              <a:t>Stand down time? CHECK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F72E-BF35-43EF-BE26-07277DEF33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3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MC_COPH_cover_bkg_full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720" y="657321"/>
            <a:ext cx="6480951" cy="3167843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500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6720" y="3825164"/>
            <a:ext cx="6400800" cy="688511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baseline="0">
                <a:solidFill>
                  <a:srgbClr val="FDB713"/>
                </a:solidFill>
                <a:latin typeface="Arial-BoldMT"/>
                <a:cs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6" name="Rectangle 5"/>
          <p:cNvSpPr/>
          <p:nvPr/>
        </p:nvSpPr>
        <p:spPr>
          <a:xfrm>
            <a:off x="5627077" y="5882004"/>
            <a:ext cx="3360919" cy="873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MC_Dept_CoPH_Sec_4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4" y="6017260"/>
            <a:ext cx="3396217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5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3B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16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5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662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3841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67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564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36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1359153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56667" y="1882620"/>
            <a:ext cx="7282212" cy="395031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39" y="5936345"/>
            <a:ext cx="1293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3/13/19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5936345"/>
            <a:ext cx="335538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7" y="5936345"/>
            <a:ext cx="12621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8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679846" y="1882621"/>
            <a:ext cx="3465576" cy="3895426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56439" y="1882620"/>
            <a:ext cx="3465137" cy="3895427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39" y="5936345"/>
            <a:ext cx="1293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3/13/19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5936345"/>
            <a:ext cx="335538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7" y="5936345"/>
            <a:ext cx="12621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7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MC_COPH_closing_bkg_full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495406" y="1976620"/>
            <a:ext cx="6073808" cy="1904929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MC_Dept_CoPH_Sec_4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06" y="2504412"/>
            <a:ext cx="5112850" cy="7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914400" y="152400"/>
            <a:ext cx="54864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University of Nebraska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356793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3B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6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3B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59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 anchor="t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99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 anchor="t"/>
          <a:lstStyle>
            <a:lvl1pPr>
              <a:defRPr b="1">
                <a:solidFill>
                  <a:srgbClr val="A2B5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55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tent_bkg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1359153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6667" y="1882620"/>
            <a:ext cx="7282212" cy="4689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42" r:id="rId3"/>
    <p:sldLayoutId id="2147483743" r:id="rId4"/>
    <p:sldLayoutId id="2147483745" r:id="rId5"/>
    <p:sldLayoutId id="2147483746" r:id="rId6"/>
    <p:sldLayoutId id="2147483749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AC1F2D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109/10903127.2014.98366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109/10903127.2014.98366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3217" y="2164845"/>
            <a:ext cx="6480951" cy="3167843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Transporting Patients with Highly Hazardous Communicable Diseases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2700" dirty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0569"/>
            <a:ext cx="2439111" cy="142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1188" y="0"/>
            <a:ext cx="1944736" cy="141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4-10-15 at 11.27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174" y="-4780"/>
            <a:ext cx="1495921" cy="141896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4890" y="-10570"/>
            <a:ext cx="1833180" cy="142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4943_382924819508_717554508_3606445_7815119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176" y="0"/>
            <a:ext cx="1840992" cy="14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7263" y="18618"/>
            <a:ext cx="7605712" cy="992989"/>
          </a:xfrm>
        </p:spPr>
        <p:txBody>
          <a:bodyPr/>
          <a:lstStyle/>
          <a:p>
            <a:r>
              <a:rPr lang="en-US" sz="5400" dirty="0"/>
              <a:t>Patient Transport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668" y="6366260"/>
            <a:ext cx="6906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Lowe et al. "Considerations for Safe EMS Transport of Patients Infected with Ebola Virus." </a:t>
            </a:r>
            <a:r>
              <a:rPr lang="en-US" sz="1200" i="1" dirty="0" err="1">
                <a:latin typeface="Arial"/>
                <a:cs typeface="Arial"/>
              </a:rPr>
              <a:t>Prehospital</a:t>
            </a:r>
            <a:r>
              <a:rPr lang="en-US" sz="1200" i="1" dirty="0">
                <a:latin typeface="Arial"/>
                <a:cs typeface="Arial"/>
              </a:rPr>
              <a:t> Emergency Care</a:t>
            </a:r>
            <a:r>
              <a:rPr lang="en-US" sz="1200" dirty="0">
                <a:latin typeface="Arial"/>
                <a:cs typeface="Arial"/>
              </a:rPr>
              <a:t> (2014). </a:t>
            </a:r>
            <a:r>
              <a:rPr lang="hr-HR" sz="1200" dirty="0">
                <a:latin typeface="Arial"/>
                <a:cs typeface="Arial"/>
                <a:hlinkClick r:id="rId3"/>
              </a:rPr>
              <a:t>http://dx.doi.org/10.3109/10903127.2014.983661</a:t>
            </a:r>
            <a:r>
              <a:rPr lang="hr-HR" sz="1200" dirty="0">
                <a:latin typeface="Arial"/>
                <a:cs typeface="Arial"/>
              </a:rPr>
              <a:t> 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quarter" idx="10"/>
          </p:nvPr>
        </p:nvSpPr>
        <p:spPr>
          <a:xfrm>
            <a:off x="956667" y="1024151"/>
            <a:ext cx="7763514" cy="45720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EMS from airport to Nebraska </a:t>
            </a:r>
            <a:r>
              <a:rPr lang="en-US" b="0" dirty="0" err="1">
                <a:solidFill>
                  <a:schemeClr val="tx1"/>
                </a:solidFill>
              </a:rPr>
              <a:t>Biocontainment</a:t>
            </a:r>
            <a:r>
              <a:rPr lang="en-US" b="0" dirty="0">
                <a:solidFill>
                  <a:schemeClr val="tx1"/>
                </a:solidFill>
              </a:rPr>
              <a:t> Unit</a:t>
            </a:r>
          </a:p>
        </p:txBody>
      </p:sp>
      <p:pic>
        <p:nvPicPr>
          <p:cNvPr id="10" name="Picture 9" descr="090414215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t="8180" r="8294" b="6105"/>
          <a:stretch/>
        </p:blipFill>
        <p:spPr>
          <a:xfrm>
            <a:off x="702667" y="1420808"/>
            <a:ext cx="3903637" cy="4945452"/>
          </a:xfrm>
          <a:prstGeom prst="rect">
            <a:avLst/>
          </a:prstGeom>
        </p:spPr>
      </p:pic>
      <p:pic>
        <p:nvPicPr>
          <p:cNvPr id="5" name="Picture 4" descr="20141115_15422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r="17639"/>
          <a:stretch/>
        </p:blipFill>
        <p:spPr>
          <a:xfrm rot="5400000">
            <a:off x="4188114" y="1988530"/>
            <a:ext cx="4467072" cy="35230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5634" y="5951316"/>
            <a:ext cx="117431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dobe Garamond Pro"/>
                <a:cs typeface="Adobe Garamond Pro"/>
              </a:rPr>
              <a:t>UNMC 2014</a:t>
            </a:r>
          </a:p>
        </p:txBody>
      </p:sp>
    </p:spTree>
    <p:extLst>
      <p:ext uri="{BB962C8B-B14F-4D97-AF65-F5344CB8AC3E}">
        <p14:creationId xmlns:p14="http://schemas.microsoft.com/office/powerpoint/2010/main" val="176133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957263" y="-344859"/>
            <a:ext cx="7605712" cy="1338263"/>
          </a:xfrm>
        </p:spPr>
        <p:txBody>
          <a:bodyPr/>
          <a:lstStyle/>
          <a:p>
            <a:r>
              <a:rPr lang="en-US" sz="5400" dirty="0">
                <a:latin typeface="Arial" charset="0"/>
                <a:cs typeface="Arial" charset="0"/>
              </a:rPr>
              <a:t>Protective Equipment</a:t>
            </a:r>
          </a:p>
        </p:txBody>
      </p:sp>
      <p:pic>
        <p:nvPicPr>
          <p:cNvPr id="18434" name="Picture 6" descr="OFD-2013-No Safe City -sm_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7938" y="5865813"/>
            <a:ext cx="4921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Screen Shot 2014-10-15 at 11.27.54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930" y="1253245"/>
            <a:ext cx="3812465" cy="377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16200000">
            <a:off x="4389706" y="5187169"/>
            <a:ext cx="117431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UNMC 2014</a:t>
            </a:r>
          </a:p>
        </p:txBody>
      </p:sp>
      <p:pic>
        <p:nvPicPr>
          <p:cNvPr id="7" name="Picture 6" descr="IMG_323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4" t="9486" r="87" b="15549"/>
          <a:stretch/>
        </p:blipFill>
        <p:spPr>
          <a:xfrm>
            <a:off x="833841" y="1253245"/>
            <a:ext cx="3982010" cy="51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46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-206533"/>
            <a:ext cx="7606427" cy="1337345"/>
          </a:xfrm>
        </p:spPr>
        <p:txBody>
          <a:bodyPr/>
          <a:lstStyle/>
          <a:p>
            <a:r>
              <a:rPr lang="en-US" sz="5400" dirty="0">
                <a:latin typeface="Adobe Garamond Pro"/>
                <a:cs typeface="Adobe Garamond Pro"/>
              </a:rPr>
              <a:t>EMS Personnel PPE</a:t>
            </a:r>
          </a:p>
        </p:txBody>
      </p:sp>
      <p:pic>
        <p:nvPicPr>
          <p:cNvPr id="7" name="Picture 6" descr="OFD-2013-No Safe City -sm_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79" y="5865846"/>
            <a:ext cx="492027" cy="561731"/>
          </a:xfrm>
          <a:prstGeom prst="rect">
            <a:avLst/>
          </a:prstGeom>
        </p:spPr>
      </p:pic>
      <p:pic>
        <p:nvPicPr>
          <p:cNvPr id="3" name="Picture 2" descr="IMG_20141006_07184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16304" r="26113" b="14270"/>
          <a:stretch/>
        </p:blipFill>
        <p:spPr>
          <a:xfrm rot="5400000">
            <a:off x="-292793" y="2232271"/>
            <a:ext cx="5441465" cy="35709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6706" y="5469319"/>
            <a:ext cx="2294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dobe Garamond Pro"/>
                <a:cs typeface="Adobe Garamond Pro"/>
              </a:rPr>
              <a:t>Ray </a:t>
            </a:r>
            <a:r>
              <a:rPr lang="en-US" sz="1200" dirty="0" err="1">
                <a:latin typeface="Adobe Garamond Pro"/>
                <a:cs typeface="Adobe Garamond Pro"/>
              </a:rPr>
              <a:t>Soderlin</a:t>
            </a:r>
            <a:r>
              <a:rPr lang="en-US" sz="1200" dirty="0">
                <a:latin typeface="Adobe Garamond Pro"/>
                <a:cs typeface="Adobe Garamond Pro"/>
              </a:rPr>
              <a:t> / The World-Herald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3700958" y="6057640"/>
            <a:ext cx="117431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dobe Garamond Pro"/>
                <a:cs typeface="Adobe Garamond Pro"/>
              </a:rPr>
              <a:t>UNMC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33303"/>
          <a:stretch/>
        </p:blipFill>
        <p:spPr>
          <a:xfrm>
            <a:off x="4661647" y="1297008"/>
            <a:ext cx="4207046" cy="42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103542"/>
            <a:ext cx="7606427" cy="1049341"/>
          </a:xfrm>
        </p:spPr>
        <p:txBody>
          <a:bodyPr/>
          <a:lstStyle/>
          <a:p>
            <a:r>
              <a:rPr lang="en-US" sz="5400" dirty="0"/>
              <a:t>Waste Handler PPE</a:t>
            </a:r>
          </a:p>
        </p:txBody>
      </p:sp>
      <p:pic>
        <p:nvPicPr>
          <p:cNvPr id="6" name="Picture 5" descr="Screen Shot 2014-11-02 at 4.47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2" y="1401660"/>
            <a:ext cx="2176746" cy="44685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5631" y="5944067"/>
            <a:ext cx="6912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latin typeface="Arial"/>
                <a:cs typeface="Arial"/>
              </a:rPr>
              <a:t>Healthcare and Emergency Responder Organization Education Through Simulation. Personal Protective Equipment: Biological Level-C Doffing. Omaha: University of Nebraska Medical Center, 2010 Available at 2014.</a:t>
            </a:r>
          </a:p>
          <a:p>
            <a:pPr lvl="0">
              <a:defRPr/>
            </a:pPr>
            <a:r>
              <a:rPr lang="en-US" sz="1200" dirty="0">
                <a:latin typeface="Arial"/>
                <a:cs typeface="Arial"/>
              </a:rPr>
              <a:t>http://app1.unmc.edu/nursing/heroes/mpv.cfm?updateindex=53&amp;src=yt Accessed October 29, 2014 </a:t>
            </a: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3928" y="1152883"/>
            <a:ext cx="145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UNMCheroes.org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81435" y="3477543"/>
          <a:ext cx="5875048" cy="22313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8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6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Containers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Cubic meters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Weight (kg)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6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Patient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13.15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458.8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6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Patient 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11.0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819.4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6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Patient</a:t>
                      </a:r>
                      <a:r>
                        <a:rPr lang="en-US" sz="2400" baseline="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4.42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399.2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754" y="1472126"/>
            <a:ext cx="5816996" cy="4189593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2000"/>
              </a:spcAft>
              <a:buFont typeface="Arial"/>
              <a:buChar char="•"/>
            </a:pPr>
            <a:r>
              <a:rPr lang="en-US" sz="2800" dirty="0"/>
              <a:t>Biocontainment Unit staff handle all waste processing: Nurses, Medical Technicians, &amp; Industrial hygienists </a:t>
            </a:r>
          </a:p>
          <a:p>
            <a:pPr>
              <a:lnSpc>
                <a:spcPct val="100000"/>
              </a:lnSpc>
              <a:spcAft>
                <a:spcPts val="2000"/>
              </a:spcAft>
            </a:pPr>
            <a:endParaRPr lang="en-US" sz="2800" dirty="0">
              <a:latin typeface="Adobe Garamond Pro"/>
              <a:cs typeface="Adobe Garamond Pro"/>
            </a:endParaRPr>
          </a:p>
        </p:txBody>
      </p:sp>
    </p:spTree>
    <p:extLst>
      <p:ext uri="{BB962C8B-B14F-4D97-AF65-F5344CB8AC3E}">
        <p14:creationId xmlns:p14="http://schemas.microsoft.com/office/powerpoint/2010/main" val="2647708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50" y="1670050"/>
            <a:ext cx="7281863" cy="37576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ea typeface="+mn-ea"/>
              </a:rPr>
              <a:t>Personal protective equipment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Need to assess type of PPE necessary based on the condition of the patient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Maintain the ability to scale up or down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Most important aspect of utilizing appropriate PPE is the supervision of the donning and doffing process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endParaRPr lang="en-US" dirty="0">
              <a:ea typeface="+mn-ea"/>
            </a:endParaRPr>
          </a:p>
          <a:p>
            <a:pPr marL="1085850" lvl="1" indent="-342900">
              <a:buFont typeface="Arial" pitchFamily="34" charset="0"/>
              <a:buChar char="•"/>
              <a:defRPr/>
            </a:pPr>
            <a:endParaRPr lang="en-US" dirty="0">
              <a:ea typeface="+mn-ea"/>
            </a:endParaRPr>
          </a:p>
          <a:p>
            <a:pPr marL="1085850" lvl="1" indent="-342900">
              <a:buFont typeface="Arial" pitchFamily="34" charset="0"/>
              <a:buChar char="•"/>
              <a:defRPr/>
            </a:pPr>
            <a:endParaRPr lang="en-US" dirty="0">
              <a:ea typeface="+mn-ea"/>
            </a:endParaRPr>
          </a:p>
          <a:p>
            <a:pPr>
              <a:defRPr/>
            </a:pPr>
            <a:endParaRPr lang="en-US" dirty="0">
              <a:ea typeface="+mn-ea"/>
            </a:endParaRPr>
          </a:p>
        </p:txBody>
      </p:sp>
      <p:pic>
        <p:nvPicPr>
          <p:cNvPr id="34820" name="Picture 5" descr="E:\DSC00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4083050"/>
            <a:ext cx="31019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24943_382924819508_717554508_3606445_781511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4083050"/>
            <a:ext cx="31019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957263" y="-398463"/>
            <a:ext cx="7605712" cy="188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500" b="1" kern="1200">
                <a:solidFill>
                  <a:srgbClr val="AC1F2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500" b="1">
                <a:solidFill>
                  <a:srgbClr val="AC1F2D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500" b="1">
                <a:solidFill>
                  <a:srgbClr val="AC1F2D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500" b="1">
                <a:solidFill>
                  <a:srgbClr val="AC1F2D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500" b="1">
                <a:solidFill>
                  <a:srgbClr val="AC1F2D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500" b="1">
                <a:solidFill>
                  <a:srgbClr val="AC1F2D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500" b="1">
                <a:solidFill>
                  <a:srgbClr val="AC1F2D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500" b="1">
                <a:solidFill>
                  <a:srgbClr val="AC1F2D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500" b="1">
                <a:solidFill>
                  <a:srgbClr val="AC1F2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800">
                <a:latin typeface="Arial" charset="0"/>
                <a:cs typeface="Arial" charset="0"/>
              </a:rPr>
              <a:t>Operational Lessons Learned</a:t>
            </a:r>
            <a:endParaRPr lang="en-US" sz="4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2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42551" y="0"/>
            <a:ext cx="8501449" cy="2236572"/>
            <a:chOff x="283622" y="0"/>
            <a:chExt cx="8860378" cy="22784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288" y="358346"/>
              <a:ext cx="7082712" cy="192007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22" y="0"/>
              <a:ext cx="1777666" cy="227841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59" y="2826667"/>
            <a:ext cx="5103341" cy="268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78" y="2236572"/>
            <a:ext cx="2293995" cy="42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1" y="2109919"/>
            <a:ext cx="7565279" cy="4340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1" y="694356"/>
            <a:ext cx="8516209" cy="1415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1" y="0"/>
            <a:ext cx="3561150" cy="69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7262" y="154121"/>
            <a:ext cx="7989712" cy="648618"/>
          </a:xfrm>
        </p:spPr>
        <p:txBody>
          <a:bodyPr/>
          <a:lstStyle/>
          <a:p>
            <a:r>
              <a:rPr lang="en-US" sz="4400" dirty="0">
                <a:solidFill>
                  <a:srgbClr val="800000"/>
                </a:solidFill>
              </a:rPr>
              <a:t>Ambulance Decontamination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668" y="6343580"/>
            <a:ext cx="6906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Lowe et al. "Considerations for Safe EMS Transport of Patients Infected with Ebola Virus." </a:t>
            </a:r>
            <a:r>
              <a:rPr lang="en-US" sz="1200" i="1" dirty="0" err="1">
                <a:latin typeface="Arial"/>
                <a:cs typeface="Arial"/>
              </a:rPr>
              <a:t>Prehospital</a:t>
            </a:r>
            <a:r>
              <a:rPr lang="en-US" sz="1200" i="1" dirty="0">
                <a:latin typeface="Arial"/>
                <a:cs typeface="Arial"/>
              </a:rPr>
              <a:t> Emergency Care</a:t>
            </a:r>
            <a:r>
              <a:rPr lang="en-US" sz="1200" dirty="0">
                <a:latin typeface="Arial"/>
                <a:cs typeface="Arial"/>
              </a:rPr>
              <a:t> (2014). </a:t>
            </a:r>
            <a:r>
              <a:rPr lang="hr-HR" sz="1200" dirty="0">
                <a:latin typeface="Arial"/>
                <a:cs typeface="Arial"/>
                <a:hlinkClick r:id="rId3"/>
              </a:rPr>
              <a:t>http://dx.doi.org/10.3109/10903127.2014.983661</a:t>
            </a:r>
            <a:r>
              <a:rPr lang="hr-HR" sz="1200" dirty="0">
                <a:latin typeface="Arial"/>
                <a:cs typeface="Arial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12040" y="5823472"/>
            <a:ext cx="117431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UNMC 2014</a:t>
            </a:r>
          </a:p>
        </p:txBody>
      </p:sp>
      <p:pic>
        <p:nvPicPr>
          <p:cNvPr id="12" name="Picture 11" descr="IMG_20141006_1016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r="20525"/>
          <a:stretch/>
        </p:blipFill>
        <p:spPr>
          <a:xfrm>
            <a:off x="957263" y="904000"/>
            <a:ext cx="3618371" cy="5273317"/>
          </a:xfrm>
          <a:prstGeom prst="rect">
            <a:avLst/>
          </a:prstGeom>
        </p:spPr>
      </p:pic>
      <p:pic>
        <p:nvPicPr>
          <p:cNvPr id="3" name="Picture 2" descr="IMG_20140905_09412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29145"/>
          <a:stretch/>
        </p:blipFill>
        <p:spPr>
          <a:xfrm>
            <a:off x="4665849" y="907311"/>
            <a:ext cx="4111029" cy="4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5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7" y="6093463"/>
            <a:ext cx="3276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80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YT ebola cases outside West Afric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4" y="1089764"/>
            <a:ext cx="7625902" cy="401417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6667" y="270911"/>
            <a:ext cx="7605712" cy="628747"/>
          </a:xfrm>
        </p:spPr>
        <p:txBody>
          <a:bodyPr/>
          <a:lstStyle/>
          <a:p>
            <a:r>
              <a:rPr lang="en-US" sz="3200" dirty="0">
                <a:solidFill>
                  <a:srgbClr val="AC202D"/>
                </a:solidFill>
              </a:rPr>
              <a:t>Global Ebola Virus Disease Outbreak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58340" y="38850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0"/>
          </p:nvPr>
        </p:nvSpPr>
        <p:spPr>
          <a:xfrm>
            <a:off x="1561207" y="5222807"/>
            <a:ext cx="7163139" cy="457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At least 24 internationally evacuated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8037457" y="3946589"/>
            <a:ext cx="12972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dobe Garamond Pro"/>
                <a:cs typeface="Adobe Garamond Pro"/>
              </a:rPr>
              <a:t>New York Times 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956667" y="6372520"/>
            <a:ext cx="6209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Ashkenas</a:t>
            </a:r>
            <a:r>
              <a:rPr lang="en-US" sz="1000" dirty="0"/>
              <a:t> et al. </a:t>
            </a:r>
            <a:r>
              <a:rPr lang="en-US" sz="1000" b="1" dirty="0"/>
              <a:t>"</a:t>
            </a:r>
            <a:r>
              <a:rPr lang="en-US" sz="1000" dirty="0"/>
              <a:t>How many Ebola patients have been treated outside of Africa?" </a:t>
            </a:r>
            <a:r>
              <a:rPr lang="en-US" sz="1000" i="1" dirty="0"/>
              <a:t>The New York Times </a:t>
            </a:r>
            <a:r>
              <a:rPr lang="en-US" sz="1000" dirty="0"/>
              <a:t>(2015)</a:t>
            </a:r>
            <a:r>
              <a:rPr lang="en-US" sz="1000" i="1" dirty="0"/>
              <a:t>. h</a:t>
            </a:r>
            <a:r>
              <a:rPr lang="en-US" sz="1000" dirty="0"/>
              <a:t>ttp://</a:t>
            </a:r>
            <a:r>
              <a:rPr lang="en-US" sz="1000" dirty="0" err="1"/>
              <a:t>nyti.ms</a:t>
            </a:r>
            <a:r>
              <a:rPr lang="en-US" sz="1000" dirty="0"/>
              <a:t>/1ofydUH.</a:t>
            </a:r>
            <a:endParaRPr lang="en-US" sz="1000" dirty="0">
              <a:latin typeface="Adobe Garamond Pro"/>
              <a:cs typeface="Adobe Garamond Pro"/>
            </a:endParaRPr>
          </a:p>
        </p:txBody>
      </p:sp>
    </p:spTree>
    <p:extLst>
      <p:ext uri="{BB962C8B-B14F-4D97-AF65-F5344CB8AC3E}">
        <p14:creationId xmlns:p14="http://schemas.microsoft.com/office/powerpoint/2010/main" val="195254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705012" y="-944563"/>
            <a:ext cx="7605713" cy="188912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AC1F2D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NBU Activation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5" y="1081855"/>
            <a:ext cx="6021369" cy="43418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100" dirty="0">
                <a:ea typeface="+mn-ea"/>
              </a:rPr>
              <a:t>September 5, 2014: Received a patient diagnosed with EVD, medically evacuated from Liberia</a:t>
            </a:r>
          </a:p>
          <a:p>
            <a:pPr lvl="1" indent="0">
              <a:buNone/>
              <a:defRPr/>
            </a:pPr>
            <a:endParaRPr lang="en-US" sz="2100" dirty="0">
              <a:ea typeface="+mn-ea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100" dirty="0">
                <a:ea typeface="+mn-ea"/>
              </a:rPr>
              <a:t>October 6, 2014: Received a patient diagnosed with EVD, medically evacuated from Liberia</a:t>
            </a:r>
          </a:p>
          <a:p>
            <a:pPr lvl="1" indent="0">
              <a:buNone/>
              <a:defRPr/>
            </a:pPr>
            <a:endParaRPr lang="en-US" sz="2100" dirty="0">
              <a:ea typeface="+mn-ea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100" dirty="0">
                <a:ea typeface="+mn-ea"/>
              </a:rPr>
              <a:t>November 15, 2014: Received a patient diagnosed with EVD, medically evacuated from Sierra Leone</a:t>
            </a:r>
          </a:p>
          <a:p>
            <a:pPr marL="1085850" lvl="1" indent="-342900">
              <a:buFont typeface="Wingdings" panose="05000000000000000000" pitchFamily="2" charset="2"/>
              <a:buChar char="§"/>
              <a:defRPr/>
            </a:pPr>
            <a:endParaRPr lang="en-US" sz="2200" dirty="0">
              <a:ea typeface="+mn-ea"/>
            </a:endParaRPr>
          </a:p>
          <a:p>
            <a:pPr lvl="1" indent="0">
              <a:buNone/>
              <a:defRPr/>
            </a:pPr>
            <a:endParaRPr lang="en-US" sz="2200" dirty="0">
              <a:ea typeface="+mn-ea"/>
            </a:endParaRPr>
          </a:p>
        </p:txBody>
      </p:sp>
      <p:pic>
        <p:nvPicPr>
          <p:cNvPr id="27652" name="Picture 3" descr="C:\Users\alhewlett\AppData\Local\Microsoft\Windows\Temporary Internet Files\Content.IE5\L0M58Y3T\IMG_26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8849" r="-748" b="8849"/>
          <a:stretch>
            <a:fillRect/>
          </a:stretch>
        </p:blipFill>
        <p:spPr>
          <a:xfrm>
            <a:off x="5664048" y="4429765"/>
            <a:ext cx="3467081" cy="2276453"/>
          </a:xfrm>
          <a:noFill/>
        </p:spPr>
      </p:pic>
      <p:pic>
        <p:nvPicPr>
          <p:cNvPr id="276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54" y="4425551"/>
            <a:ext cx="3070039" cy="230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U:\October 2014 Activation\Doffing Chery Jean\Doffing partner watching as her partner removes her g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46" y="2051424"/>
            <a:ext cx="2349438" cy="231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35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20" y="1483133"/>
            <a:ext cx="5323800" cy="2994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06" y="190030"/>
            <a:ext cx="8476735" cy="726020"/>
          </a:xfrm>
        </p:spPr>
        <p:txBody>
          <a:bodyPr>
            <a:normAutofit/>
          </a:bodyPr>
          <a:lstStyle/>
          <a:p>
            <a:r>
              <a:rPr lang="en-US" dirty="0"/>
              <a:t>Medical Transport Experience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319" y="3534029"/>
            <a:ext cx="3820906" cy="2354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974" y="1483133"/>
            <a:ext cx="3981801" cy="20595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0229" y="847406"/>
            <a:ext cx="7703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Coordinated multiple real-world medical isolation transports with DOS through Offutt Air Force Base and civilian airport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596" y="3542686"/>
            <a:ext cx="3199179" cy="2353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256" y="3558743"/>
            <a:ext cx="1633661" cy="23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195" y="19840"/>
            <a:ext cx="8291063" cy="684496"/>
          </a:xfrm>
        </p:spPr>
        <p:txBody>
          <a:bodyPr>
            <a:normAutofit/>
          </a:bodyPr>
          <a:lstStyle/>
          <a:p>
            <a:r>
              <a:rPr lang="en-US" sz="4400"/>
              <a:t>Medical Transport Experience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226" y="760639"/>
            <a:ext cx="2239731" cy="2053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7957" y="732263"/>
            <a:ext cx="2081463" cy="2081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688" y="732262"/>
            <a:ext cx="3619489" cy="2081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968" y="2903117"/>
            <a:ext cx="2537782" cy="1306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788" y="4299444"/>
            <a:ext cx="2730141" cy="12555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3676" y="2903117"/>
            <a:ext cx="5831265" cy="536044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58595B"/>
                </a:solidFill>
                <a:latin typeface="Avenir Medium"/>
              </a:defRPr>
            </a:lvl1pPr>
            <a:lvl2pPr marL="108585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58595B"/>
                </a:solidFill>
                <a:latin typeface="Avenir Medium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 b="0" i="0">
                <a:solidFill>
                  <a:srgbClr val="58595B"/>
                </a:solidFill>
                <a:latin typeface="Avenir Medium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 b="0" i="0">
                <a:solidFill>
                  <a:srgbClr val="58595B"/>
                </a:solidFill>
                <a:latin typeface="Avenir Medium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 b="0" i="0">
                <a:solidFill>
                  <a:srgbClr val="58595B"/>
                </a:solidFill>
                <a:latin typeface="Avenir Medium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34950" indent="-227013">
              <a:spcBef>
                <a:spcPts val="2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Supported and participated in July 2015 medical transport exercise with AMC, using PIU and TIS  </a:t>
            </a:r>
          </a:p>
          <a:p>
            <a:pPr marL="234950" indent="-227013">
              <a:spcBef>
                <a:spcPts val="200"/>
              </a:spcBef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234950" indent="-227013">
              <a:spcBef>
                <a:spcPts val="2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Ted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Cieslak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MD, UNMC Associate Professor, COPH Epidemiology, former Director of Clinical Services Division (USARMY MEDCOM) and Chief of the Medical Division, USAMRIID</a:t>
            </a:r>
          </a:p>
          <a:p>
            <a:pPr marL="234950" indent="-227013">
              <a:spcBef>
                <a:spcPts val="200"/>
              </a:spcBef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234950" indent="-227013">
              <a:spcBef>
                <a:spcPts val="2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 John Lowe, Ph.D. UNMC Associate Professor, COPH Environmental, Agricultural, and Occupational Health, has led multiple patient management and transport events, and developed a training curriculum for medical transport</a:t>
            </a:r>
          </a:p>
          <a:p>
            <a:pPr marL="234950" indent="-227013">
              <a:spcBef>
                <a:spcPts val="200"/>
              </a:spcBef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234950" indent="-227013">
              <a:spcBef>
                <a:spcPts val="2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Wes Carter, NSRI, Director of Field Operations </a:t>
            </a:r>
          </a:p>
          <a:p>
            <a:pPr marL="231775" indent="0">
              <a:spcBef>
                <a:spcPts val="20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&amp; Training,  former head of Emergency</a:t>
            </a:r>
          </a:p>
          <a:p>
            <a:pPr marL="231775" indent="0">
              <a:spcBef>
                <a:spcPts val="20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Management, USAMRIID, Co-developer (CBCS)</a:t>
            </a:r>
          </a:p>
          <a:p>
            <a:pPr>
              <a:spcBef>
                <a:spcPts val="200"/>
              </a:spcBef>
            </a:pP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00"/>
              </a:spcBef>
            </a:pP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00"/>
              </a:spcBef>
            </a:pP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26" y="5883398"/>
            <a:ext cx="3276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07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639" y="727645"/>
            <a:ext cx="7281862" cy="3757612"/>
          </a:xfrm>
        </p:spPr>
        <p:txBody>
          <a:bodyPr/>
          <a:lstStyle/>
          <a:p>
            <a:r>
              <a:rPr lang="en-US" dirty="0"/>
              <a:t>International exercise with State Department in Nov 2016</a:t>
            </a:r>
          </a:p>
        </p:txBody>
      </p:sp>
      <p:pic>
        <p:nvPicPr>
          <p:cNvPr id="6" name="Picture 5" descr="IMG_56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71" y="1246671"/>
            <a:ext cx="6762488" cy="2774022"/>
          </a:xfrm>
          <a:prstGeom prst="rect">
            <a:avLst/>
          </a:prstGeom>
        </p:spPr>
      </p:pic>
      <p:pic>
        <p:nvPicPr>
          <p:cNvPr id="7" name="Picture 6" descr="IMG_56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70" y="3934390"/>
            <a:ext cx="3359776" cy="2415038"/>
          </a:xfrm>
          <a:prstGeom prst="rect">
            <a:avLst/>
          </a:prstGeom>
        </p:spPr>
      </p:pic>
      <p:pic>
        <p:nvPicPr>
          <p:cNvPr id="8" name="Picture 7" descr="IMG_57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46" y="3934389"/>
            <a:ext cx="3402713" cy="241503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40195" y="19840"/>
            <a:ext cx="8291063" cy="684496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100"/>
              <a:t>State Department Collaboration</a:t>
            </a:r>
            <a:endParaRPr lang="en-US" sz="4100" dirty="0"/>
          </a:p>
        </p:txBody>
      </p:sp>
    </p:spTree>
    <p:extLst>
      <p:ext uri="{BB962C8B-B14F-4D97-AF65-F5344CB8AC3E}">
        <p14:creationId xmlns:p14="http://schemas.microsoft.com/office/powerpoint/2010/main" val="194179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715" y="60468"/>
            <a:ext cx="9035411" cy="1111698"/>
          </a:xfrm>
        </p:spPr>
        <p:txBody>
          <a:bodyPr>
            <a:noAutofit/>
          </a:bodyPr>
          <a:lstStyle/>
          <a:p>
            <a:r>
              <a:rPr lang="en-US" sz="4100" dirty="0"/>
              <a:t>Department of Defense Collaboration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572" y="1210958"/>
            <a:ext cx="3885230" cy="2977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2" y="1210958"/>
            <a:ext cx="4379262" cy="2977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082" y="4139516"/>
            <a:ext cx="8561354" cy="2486835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58595B"/>
                </a:solidFill>
                <a:latin typeface="Avenir Medium"/>
              </a:defRPr>
            </a:lvl1pPr>
            <a:lvl2pPr marL="108585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58595B"/>
                </a:solidFill>
                <a:latin typeface="Avenir Medium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 b="0" i="0">
                <a:solidFill>
                  <a:srgbClr val="58595B"/>
                </a:solidFill>
                <a:latin typeface="Avenir Medium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 b="0" i="0">
                <a:solidFill>
                  <a:srgbClr val="58595B"/>
                </a:solidFill>
                <a:latin typeface="Avenir Medium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 b="0" i="0">
                <a:solidFill>
                  <a:srgbClr val="58595B"/>
                </a:solidFill>
                <a:latin typeface="Avenir Medium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endParaRPr lang="en-US" sz="1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Transport Isolation System (TIS) was rapidly developed and deployed for response to the EVD outbreak in 2014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Systems were soft-sided in design, designed for non-aerosolized threats and rapid assembly by military transport staff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26" y="5883398"/>
            <a:ext cx="3276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768" y="103195"/>
            <a:ext cx="7955280" cy="699702"/>
          </a:xfrm>
        </p:spPr>
        <p:txBody>
          <a:bodyPr/>
          <a:lstStyle/>
          <a:p>
            <a:r>
              <a:rPr lang="en-US" sz="3200" dirty="0"/>
              <a:t>Nebraska Effort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55C79-4E65-9E4D-B9FC-F3FD489D1C6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16" y="1246195"/>
            <a:ext cx="7696784" cy="46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55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0473" y="1078446"/>
            <a:ext cx="68151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MT" charset="0"/>
              </a:rPr>
              <a:t>U.S. Department of State</a:t>
            </a:r>
          </a:p>
          <a:p>
            <a:r>
              <a:rPr lang="en-US" sz="2400" dirty="0">
                <a:latin typeface="ArialMT" charset="0"/>
              </a:rPr>
              <a:t>U.S. Centers for Disease Control</a:t>
            </a:r>
            <a:br>
              <a:rPr lang="en-US" sz="2400" dirty="0">
                <a:latin typeface="ArialMT" charset="0"/>
              </a:rPr>
            </a:br>
            <a:r>
              <a:rPr lang="en-US" sz="2400" dirty="0">
                <a:latin typeface="ArialMT" charset="0"/>
              </a:rPr>
              <a:t>Nebraska </a:t>
            </a:r>
            <a:r>
              <a:rPr lang="en-US" sz="2400" dirty="0" err="1">
                <a:latin typeface="ArialMT" charset="0"/>
              </a:rPr>
              <a:t>Biocontainment</a:t>
            </a:r>
            <a:r>
              <a:rPr lang="en-US" sz="2400" dirty="0">
                <a:latin typeface="ArialMT" charset="0"/>
              </a:rPr>
              <a:t> Unit</a:t>
            </a:r>
          </a:p>
          <a:p>
            <a:r>
              <a:rPr lang="en-US" sz="2400" dirty="0">
                <a:latin typeface="ArialMT" charset="0"/>
              </a:rPr>
              <a:t>Omaha Fire EMS</a:t>
            </a:r>
          </a:p>
          <a:p>
            <a:r>
              <a:rPr lang="en-US" sz="2400" dirty="0">
                <a:latin typeface="ArialMT" charset="0"/>
              </a:rPr>
              <a:t>State and Local Public Health</a:t>
            </a:r>
          </a:p>
          <a:p>
            <a:r>
              <a:rPr lang="en-US" sz="2400" dirty="0">
                <a:latin typeface="ArialMT" charset="0"/>
              </a:rPr>
              <a:t>Law Enforcement</a:t>
            </a:r>
          </a:p>
          <a:p>
            <a:r>
              <a:rPr lang="en-US" sz="2400" dirty="0">
                <a:latin typeface="ArialMT" charset="0"/>
              </a:rPr>
              <a:t>	Nebraska State Patrol</a:t>
            </a:r>
            <a:br>
              <a:rPr lang="en-US" sz="2400" dirty="0">
                <a:latin typeface="ArialMT" charset="0"/>
              </a:rPr>
            </a:br>
            <a:r>
              <a:rPr lang="en-US" sz="2400" dirty="0">
                <a:latin typeface="ArialMT" charset="0"/>
              </a:rPr>
              <a:t>	Omaha Police Department</a:t>
            </a:r>
            <a:br>
              <a:rPr lang="en-US" sz="2400" dirty="0">
                <a:latin typeface="ArialMT" charset="0"/>
              </a:rPr>
            </a:br>
            <a:r>
              <a:rPr lang="en-US" sz="2400" dirty="0">
                <a:latin typeface="ArialMT" charset="0"/>
              </a:rPr>
              <a:t>	U.S. Federal Bureau of Investigation </a:t>
            </a:r>
          </a:p>
          <a:p>
            <a:r>
              <a:rPr lang="en-US" sz="2400" dirty="0">
                <a:latin typeface="ArialMT" charset="0"/>
              </a:rPr>
              <a:t>County Emergency Management </a:t>
            </a:r>
          </a:p>
          <a:p>
            <a:r>
              <a:rPr lang="en-US" sz="2400" dirty="0">
                <a:latin typeface="ArialMT" charset="0"/>
              </a:rPr>
              <a:t>Hospital Security </a:t>
            </a:r>
            <a:endParaRPr lang="en-US" sz="2400" dirty="0">
              <a:effectLst/>
            </a:endParaRPr>
          </a:p>
        </p:txBody>
      </p:sp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723038" y="-50354"/>
            <a:ext cx="7606427" cy="972313"/>
          </a:xfrm>
        </p:spPr>
        <p:txBody>
          <a:bodyPr/>
          <a:lstStyle/>
          <a:p>
            <a:r>
              <a:rPr lang="en-US" dirty="0">
                <a:solidFill>
                  <a:srgbClr val="AC1F2D"/>
                </a:solidFill>
              </a:rPr>
              <a:t>Coordination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333999"/>
      </p:ext>
    </p:extLst>
  </p:cSld>
  <p:clrMapOvr>
    <a:masterClrMapping/>
  </p:clrMapOvr>
</p:sld>
</file>

<file path=ppt/theme/theme1.xml><?xml version="1.0" encoding="utf-8"?>
<a:theme xmlns:a="http://schemas.openxmlformats.org/drawingml/2006/main" name="COPH PP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PH PP theme" id="{24929B85-68E3-449D-BC86-FB9FD31087AB}" vid="{3C8E9F0A-C96B-4341-B58E-702183595E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COPH PP theme</Template>
  <TotalTime>8638</TotalTime>
  <Words>935</Words>
  <Application>Microsoft Macintosh PowerPoint</Application>
  <PresentationFormat>On-screen Show (4:3)</PresentationFormat>
  <Paragraphs>143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ＭＳ Ｐゴシック</vt:lpstr>
      <vt:lpstr>Adobe Garamond Pro</vt:lpstr>
      <vt:lpstr>Arial</vt:lpstr>
      <vt:lpstr>Arial-BoldMT</vt:lpstr>
      <vt:lpstr>ArialMT</vt:lpstr>
      <vt:lpstr>Calibri</vt:lpstr>
      <vt:lpstr>Times New Roman</vt:lpstr>
      <vt:lpstr>Wingdings</vt:lpstr>
      <vt:lpstr>COPH PP theme</vt:lpstr>
      <vt:lpstr>  Transporting Patients with Highly Hazardous Communicable Diseases    </vt:lpstr>
      <vt:lpstr>Global Ebola Virus Disease Outbreak</vt:lpstr>
      <vt:lpstr>NBU Activation 2014</vt:lpstr>
      <vt:lpstr>Medical Transport Experience</vt:lpstr>
      <vt:lpstr>Medical Transport Experience </vt:lpstr>
      <vt:lpstr>PowerPoint Presentation</vt:lpstr>
      <vt:lpstr>Department of Defense Collaboration</vt:lpstr>
      <vt:lpstr>Nebraska Effort</vt:lpstr>
      <vt:lpstr>Coordination</vt:lpstr>
      <vt:lpstr>Patient Transport</vt:lpstr>
      <vt:lpstr>Protective Equipment</vt:lpstr>
      <vt:lpstr>EMS Personnel PPE</vt:lpstr>
      <vt:lpstr>Waste Handler PPE</vt:lpstr>
      <vt:lpstr>PowerPoint Presentation</vt:lpstr>
      <vt:lpstr>PowerPoint Presentation</vt:lpstr>
      <vt:lpstr>PowerPoint Presentation</vt:lpstr>
      <vt:lpstr>Ambulance Decontamination</vt:lpstr>
      <vt:lpstr>PowerPoint Presentation</vt:lpstr>
    </vt:vector>
  </TitlesOfParts>
  <Company>UNMC CoPH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Brianna C Rooney</dc:creator>
  <cp:lastModifiedBy>Medcalf, Sharon J</cp:lastModifiedBy>
  <cp:revision>39</cp:revision>
  <cp:lastPrinted>2016-03-01T21:10:33Z</cp:lastPrinted>
  <dcterms:created xsi:type="dcterms:W3CDTF">2016-02-10T20:00:36Z</dcterms:created>
  <dcterms:modified xsi:type="dcterms:W3CDTF">2019-03-13T21:53:45Z</dcterms:modified>
</cp:coreProperties>
</file>